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Arial Black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j6LoOsIwBfpi52M2Yr3jOazrb3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ialBlack-regular.fntdata"/><Relationship Id="rId25" Type="http://schemas.openxmlformats.org/officeDocument/2006/relationships/font" Target="fonts/Roboto-bold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1992b9e5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1992b9e5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81992b9e57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1975ff844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1975ff844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71975ff844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1975ff844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1975ff844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71975ff844_1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1975ff844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1975ff844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71975ff844_1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1975ff844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1975ff844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71975ff844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1975ff844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1975ff844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71975ff844_1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7a8e0fb7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7a8e0fb7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" name="Google Shape;21;p17"/>
          <p:cNvSpPr/>
          <p:nvPr/>
        </p:nvSpPr>
        <p:spPr>
          <a:xfrm>
            <a:off x="0" y="0"/>
            <a:ext cx="12192000" cy="691896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7a8e0fb76_0_8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87a8e0fb76_0_8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g87a8e0fb76_0_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bg>
      <p:bgPr>
        <a:noFill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-72700" y="5549547"/>
            <a:ext cx="2743200" cy="1384800"/>
          </a:xfrm>
          <a:prstGeom prst="rtTriangle">
            <a:avLst/>
          </a:prstGeom>
          <a:solidFill>
            <a:srgbClr val="31A1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8"/>
          <p:cNvSpPr txBox="1"/>
          <p:nvPr/>
        </p:nvSpPr>
        <p:spPr>
          <a:xfrm>
            <a:off x="200298" y="6226628"/>
            <a:ext cx="419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" name="Google Shape;25;p18"/>
          <p:cNvSpPr txBox="1"/>
          <p:nvPr>
            <p:ph type="title"/>
          </p:nvPr>
        </p:nvSpPr>
        <p:spPr>
          <a:xfrm>
            <a:off x="838200" y="365125"/>
            <a:ext cx="70561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Calibri"/>
              <a:buNone/>
              <a:defRPr b="1" sz="4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>
                <a:solidFill>
                  <a:srgbClr val="66666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>
                <a:solidFill>
                  <a:srgbClr val="66666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>
                <a:solidFill>
                  <a:srgbClr val="66666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>
                <a:solidFill>
                  <a:srgbClr val="66666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>
                <a:solidFill>
                  <a:srgbClr val="66666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>
                <a:solidFill>
                  <a:srgbClr val="66666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>
                <a:solidFill>
                  <a:srgbClr val="66666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6" name="Google Shape;26;p18"/>
          <p:cNvSpPr/>
          <p:nvPr/>
        </p:nvSpPr>
        <p:spPr>
          <a:xfrm rot="5400000">
            <a:off x="10082710" y="405419"/>
            <a:ext cx="1663200" cy="17505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81992b9e5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025" y="-46875"/>
            <a:ext cx="13903498" cy="70629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81992b9e57_0_3"/>
          <p:cNvSpPr/>
          <p:nvPr/>
        </p:nvSpPr>
        <p:spPr>
          <a:xfrm rot="5400000">
            <a:off x="10877375" y="291075"/>
            <a:ext cx="1144200" cy="905400"/>
          </a:xfrm>
          <a:prstGeom prst="rtTriangle">
            <a:avLst/>
          </a:prstGeom>
          <a:solidFill>
            <a:srgbClr val="31A1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81992b9e57_0_3"/>
          <p:cNvSpPr/>
          <p:nvPr/>
        </p:nvSpPr>
        <p:spPr>
          <a:xfrm>
            <a:off x="147325" y="171675"/>
            <a:ext cx="4661400" cy="46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81992b9e57_0_3"/>
          <p:cNvSpPr/>
          <p:nvPr/>
        </p:nvSpPr>
        <p:spPr>
          <a:xfrm>
            <a:off x="147325" y="5588725"/>
            <a:ext cx="2223600" cy="9666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1975ff844_1_29"/>
          <p:cNvSpPr/>
          <p:nvPr/>
        </p:nvSpPr>
        <p:spPr>
          <a:xfrm>
            <a:off x="5319650" y="1191650"/>
            <a:ext cx="2533800" cy="1770300"/>
          </a:xfrm>
          <a:prstGeom prst="ellipse">
            <a:avLst/>
          </a:prstGeom>
          <a:solidFill>
            <a:srgbClr val="DD4F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Pesquisas para criar experiências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8" name="Google Shape;198;g71975ff844_1_29"/>
          <p:cNvSpPr/>
          <p:nvPr/>
        </p:nvSpPr>
        <p:spPr>
          <a:xfrm>
            <a:off x="7934275" y="1191650"/>
            <a:ext cx="2633700" cy="1770300"/>
          </a:xfrm>
          <a:prstGeom prst="ellipse">
            <a:avLst/>
          </a:prstGeom>
          <a:solidFill>
            <a:srgbClr val="DD4F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Dentro de um contexto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9" name="Google Shape;199;g71975ff844_1_29"/>
          <p:cNvSpPr/>
          <p:nvPr/>
        </p:nvSpPr>
        <p:spPr>
          <a:xfrm>
            <a:off x="6581175" y="3080025"/>
            <a:ext cx="2782500" cy="1701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Proto-persona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0" name="Google Shape;200;g71975ff844_1_29"/>
          <p:cNvSpPr/>
          <p:nvPr/>
        </p:nvSpPr>
        <p:spPr>
          <a:xfrm>
            <a:off x="6657375" y="4900000"/>
            <a:ext cx="2782500" cy="177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Proto-jornada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1" name="Google Shape;201;g71975ff844_1_29"/>
          <p:cNvSpPr/>
          <p:nvPr/>
        </p:nvSpPr>
        <p:spPr>
          <a:xfrm>
            <a:off x="547600" y="3965175"/>
            <a:ext cx="2533800" cy="17019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ersona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2" name="Google Shape;202;g71975ff844_1_29"/>
          <p:cNvSpPr/>
          <p:nvPr/>
        </p:nvSpPr>
        <p:spPr>
          <a:xfrm>
            <a:off x="3607300" y="3930975"/>
            <a:ext cx="2633700" cy="1770300"/>
          </a:xfrm>
          <a:prstGeom prst="ellipse">
            <a:avLst/>
          </a:prstGeom>
          <a:solidFill>
            <a:srgbClr val="DD4F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Entrevistas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3" name="Google Shape;203;g71975ff844_1_29"/>
          <p:cNvSpPr txBox="1"/>
          <p:nvPr/>
        </p:nvSpPr>
        <p:spPr>
          <a:xfrm>
            <a:off x="6272200" y="252425"/>
            <a:ext cx="3000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Estudar o usuário</a:t>
            </a:r>
            <a:endParaRPr b="1" sz="3000" u="sng">
              <a:solidFill>
                <a:schemeClr val="dk1"/>
              </a:solidFill>
            </a:endParaRPr>
          </a:p>
        </p:txBody>
      </p:sp>
      <p:sp>
        <p:nvSpPr>
          <p:cNvPr id="204" name="Google Shape;204;g71975ff844_1_29"/>
          <p:cNvSpPr txBox="1"/>
          <p:nvPr/>
        </p:nvSpPr>
        <p:spPr>
          <a:xfrm>
            <a:off x="485775" y="588075"/>
            <a:ext cx="43863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Você não é o usuário</a:t>
            </a:r>
            <a:endParaRPr sz="4800"/>
          </a:p>
        </p:txBody>
      </p:sp>
      <p:cxnSp>
        <p:nvCxnSpPr>
          <p:cNvPr id="205" name="Google Shape;205;g71975ff844_1_29"/>
          <p:cNvCxnSpPr/>
          <p:nvPr/>
        </p:nvCxnSpPr>
        <p:spPr>
          <a:xfrm>
            <a:off x="7100900" y="2971800"/>
            <a:ext cx="200100" cy="14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g71975ff844_1_29"/>
          <p:cNvCxnSpPr/>
          <p:nvPr/>
        </p:nvCxnSpPr>
        <p:spPr>
          <a:xfrm flipH="1">
            <a:off x="8658225" y="2971800"/>
            <a:ext cx="228600" cy="128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g71975ff844_1_29"/>
          <p:cNvCxnSpPr>
            <a:stCxn id="199" idx="2"/>
          </p:cNvCxnSpPr>
          <p:nvPr/>
        </p:nvCxnSpPr>
        <p:spPr>
          <a:xfrm flipH="1">
            <a:off x="6200775" y="3930975"/>
            <a:ext cx="380400" cy="341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g71975ff844_1_29"/>
          <p:cNvCxnSpPr>
            <a:stCxn id="200" idx="2"/>
          </p:cNvCxnSpPr>
          <p:nvPr/>
        </p:nvCxnSpPr>
        <p:spPr>
          <a:xfrm rot="10800000">
            <a:off x="6229275" y="5515000"/>
            <a:ext cx="428100" cy="270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g71975ff844_1_29"/>
          <p:cNvCxnSpPr>
            <a:stCxn id="202" idx="2"/>
            <a:endCxn id="201" idx="6"/>
          </p:cNvCxnSpPr>
          <p:nvPr/>
        </p:nvCxnSpPr>
        <p:spPr>
          <a:xfrm rot="10800000">
            <a:off x="3081400" y="4816125"/>
            <a:ext cx="525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>
            <p:ph type="title"/>
          </p:nvPr>
        </p:nvSpPr>
        <p:spPr>
          <a:xfrm>
            <a:off x="838200" y="365125"/>
            <a:ext cx="7056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4EE2"/>
              </a:buClr>
              <a:buSzPts val="4800"/>
              <a:buFont typeface="Calibri"/>
              <a:buNone/>
            </a:pPr>
            <a:r>
              <a:rPr lang="pt-BR"/>
              <a:t>Persona</a:t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>
            <a:off x="655320" y="1339721"/>
            <a:ext cx="7041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 conjunto de atributos de um cliente ou grupo de cliente</a:t>
            </a: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São personagens ficcionais criados para representar os diferentes grupos de usuários que irão interagir com um site, uma marca, uma campanha, um produto ou um serviço</a:t>
            </a:r>
            <a:endParaRPr/>
          </a:p>
        </p:txBody>
      </p:sp>
      <p:sp>
        <p:nvSpPr>
          <p:cNvPr id="216" name="Google Shape;216;p8"/>
          <p:cNvSpPr/>
          <p:nvPr/>
        </p:nvSpPr>
        <p:spPr>
          <a:xfrm>
            <a:off x="662940" y="4802175"/>
            <a:ext cx="920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Ajuda o time a entender quem é o consumidor para o qual determinada experiência está sendo projetada. </a:t>
            </a: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Minimiza sua vontade, o centro é o usuário.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5669280" y="5530636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 mais fáceis de memorizar o perfil do usuário e de criar empatia, já que normalmente têm um “rosto” e um nome associados a elas.</a:t>
            </a:r>
            <a:endParaRPr b="0" i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655320" y="3486446"/>
            <a:ext cx="379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Objeto que representa o meu usuário.</a:t>
            </a:r>
            <a:endParaRPr/>
          </a:p>
        </p:txBody>
      </p:sp>
      <p:pic>
        <p:nvPicPr>
          <p:cNvPr descr="Resultado de imagem para entender PNG" id="219" name="Google Shape;2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7900" y="3666732"/>
            <a:ext cx="2164080" cy="180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persona" id="220" name="Google Shape;22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0080" y="2370025"/>
            <a:ext cx="4733625" cy="223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/>
          <p:nvPr>
            <p:ph type="title"/>
          </p:nvPr>
        </p:nvSpPr>
        <p:spPr>
          <a:xfrm>
            <a:off x="838200" y="365125"/>
            <a:ext cx="7056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4EE2"/>
              </a:buClr>
              <a:buSzPts val="4800"/>
              <a:buFont typeface="Calibri"/>
              <a:buNone/>
            </a:pPr>
            <a:r>
              <a:rPr lang="pt-BR"/>
              <a:t>Tipos de Persona</a:t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88670" y="1297989"/>
            <a:ext cx="55818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Persona de marketing </a:t>
            </a: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grupo de pessoas baseado em dados demográfico 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(idade, classe social, gênero, localização geográfica, etc.).  são boas para determinar quais tipos de consumidores serão mais receptivos a certas mensagens sobre o produto.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ponto fraco é que essas personas não possuem insights mais detalhados e mais humanos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1828800" y="3844021"/>
            <a:ext cx="4290000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Proto-persona</a:t>
            </a: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utilizada quando não há uma persona real. 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criado simplesmente com as informações que a empresa já possui sobre os consumidores. baseadas em intuição ou em pequenos trechos de pesquisas de marketing que não estão necessariamente conectadas entre si.</a:t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6690360" y="2892445"/>
            <a:ext cx="5288400" cy="3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Persona de design </a:t>
            </a: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baseado em entrevistas com usuário.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Depende do objetivo e não do dado demográfico. 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Consumo de mídia e preferências de compra ficam em segundo plano, já que o foco não é no marketing do produto.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Como criar este objeto PERSONA...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Passo 1: Mapear objetivos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Passo 2: Tomar nota - nome, foto, descrição e objetivos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Passo 3: Usar a persona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/>
          <p:nvPr>
            <p:ph type="title"/>
          </p:nvPr>
        </p:nvSpPr>
        <p:spPr>
          <a:xfrm>
            <a:off x="838200" y="365125"/>
            <a:ext cx="70561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4EE2"/>
              </a:buClr>
              <a:buSzPts val="4800"/>
              <a:buFont typeface="Calibri"/>
              <a:buNone/>
            </a:pPr>
            <a:r>
              <a:rPr lang="pt-BR"/>
              <a:t>Proto-persona</a:t>
            </a:r>
            <a:endParaRPr/>
          </a:p>
        </p:txBody>
      </p:sp>
      <p:sp>
        <p:nvSpPr>
          <p:cNvPr id="234" name="Google Shape;234;p10"/>
          <p:cNvSpPr/>
          <p:nvPr/>
        </p:nvSpPr>
        <p:spPr>
          <a:xfrm>
            <a:off x="935115" y="1674674"/>
            <a:ext cx="481761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rPr>
              <a:t>É interessante que a proto-persona possua as seguintes informações: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696969"/>
                </a:solidFill>
                <a:latin typeface="Calibri"/>
                <a:ea typeface="Calibri"/>
                <a:cs typeface="Calibri"/>
                <a:sym typeface="Calibri"/>
              </a:rPr>
              <a:t>Quem é esse usuário e como ele é (personalidade)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696969"/>
                </a:solidFill>
                <a:latin typeface="Calibri"/>
                <a:ea typeface="Calibri"/>
                <a:cs typeface="Calibri"/>
                <a:sym typeface="Calibri"/>
              </a:rPr>
              <a:t>Alguns comportamentos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696969"/>
                </a:solidFill>
                <a:latin typeface="Calibri"/>
                <a:ea typeface="Calibri"/>
                <a:cs typeface="Calibri"/>
                <a:sym typeface="Calibri"/>
              </a:rPr>
              <a:t>Informações demográficas como idade e profissão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696969"/>
                </a:solidFill>
                <a:latin typeface="Calibri"/>
                <a:ea typeface="Calibri"/>
                <a:cs typeface="Calibri"/>
                <a:sym typeface="Calibri"/>
              </a:rPr>
              <a:t>E o </a:t>
            </a:r>
            <a:r>
              <a:rPr b="1" lang="pt-BR" sz="1800">
                <a:solidFill>
                  <a:srgbClr val="696969"/>
                </a:solidFill>
                <a:latin typeface="Calibri"/>
                <a:ea typeface="Calibri"/>
                <a:cs typeface="Calibri"/>
                <a:sym typeface="Calibri"/>
              </a:rPr>
              <a:t>ponto chave</a:t>
            </a:r>
            <a:r>
              <a:rPr lang="pt-BR" sz="1800">
                <a:solidFill>
                  <a:srgbClr val="696969"/>
                </a:solidFill>
                <a:latin typeface="Calibri"/>
                <a:ea typeface="Calibri"/>
                <a:cs typeface="Calibri"/>
                <a:sym typeface="Calibri"/>
              </a:rPr>
              <a:t>: suas necessidades e/ou objetivos</a:t>
            </a:r>
            <a:endParaRPr b="0" i="0" sz="1800">
              <a:solidFill>
                <a:srgbClr val="6969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1.wp.com/blog.caelum.com.br/wp-content/uploads/2016/01/proto-persona-exemplo1.jpg?resize=732%2C537&amp;ssl=1" id="235" name="Google Shape;2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9061" y="2473911"/>
            <a:ext cx="5292810" cy="388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1975ff844_1_53"/>
          <p:cNvSpPr txBox="1"/>
          <p:nvPr>
            <p:ph type="title"/>
          </p:nvPr>
        </p:nvSpPr>
        <p:spPr>
          <a:xfrm>
            <a:off x="838200" y="365125"/>
            <a:ext cx="7056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g71975ff844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75" y="211925"/>
            <a:ext cx="9029950" cy="57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 txBox="1"/>
          <p:nvPr>
            <p:ph type="title"/>
          </p:nvPr>
        </p:nvSpPr>
        <p:spPr>
          <a:xfrm>
            <a:off x="838200" y="365125"/>
            <a:ext cx="70561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4EE2"/>
              </a:buClr>
              <a:buSzPts val="4800"/>
              <a:buFont typeface="Calibri"/>
              <a:buNone/>
            </a:pPr>
            <a:r>
              <a:rPr lang="pt-BR"/>
              <a:t>Proto-jornada</a:t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2236824" y="1961525"/>
            <a:ext cx="64956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Vai te ajudar a entender de uma maneira mais detalhada quais são os pontos de contato.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jornada você vai descrever os momentos de acordo com 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visão do usuário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mapear o que eles estão fazendo, pensando, sentindo e como estão interagindo ao longo do caminho.</a:t>
            </a:r>
            <a:endParaRPr i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"/>
          <p:cNvSpPr txBox="1"/>
          <p:nvPr>
            <p:ph type="title"/>
          </p:nvPr>
        </p:nvSpPr>
        <p:spPr>
          <a:xfrm>
            <a:off x="838200" y="365125"/>
            <a:ext cx="70561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4EE2"/>
              </a:buClr>
              <a:buSzPts val="4800"/>
              <a:buFont typeface="Calibri"/>
              <a:buNone/>
            </a:pPr>
            <a:r>
              <a:rPr lang="pt-BR"/>
              <a:t>Proto-jornada</a:t>
            </a:r>
            <a:endParaRPr/>
          </a:p>
        </p:txBody>
      </p:sp>
      <p:sp>
        <p:nvSpPr>
          <p:cNvPr id="254" name="Google Shape;254;p12"/>
          <p:cNvSpPr txBox="1"/>
          <p:nvPr/>
        </p:nvSpPr>
        <p:spPr>
          <a:xfrm>
            <a:off x="1420173" y="3654325"/>
            <a:ext cx="748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rPr>
              <a:t>FAZENDO  (AÇÃO)</a:t>
            </a:r>
            <a:endParaRPr sz="900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5" name="Google Shape;255;p12"/>
          <p:cNvSpPr txBox="1"/>
          <p:nvPr/>
        </p:nvSpPr>
        <p:spPr>
          <a:xfrm>
            <a:off x="1420173" y="4674337"/>
            <a:ext cx="11379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rPr>
              <a:t>PENSANDO  (EXPECTATIVA)</a:t>
            </a:r>
            <a:endParaRPr sz="900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6" name="Google Shape;256;p12"/>
          <p:cNvSpPr txBox="1"/>
          <p:nvPr/>
        </p:nvSpPr>
        <p:spPr>
          <a:xfrm>
            <a:off x="1420173" y="5607528"/>
            <a:ext cx="10887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rPr>
              <a:t>SENTINDO  (SENTIMENTO)</a:t>
            </a:r>
            <a:endParaRPr sz="900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12"/>
          <p:cNvSpPr/>
          <p:nvPr/>
        </p:nvSpPr>
        <p:spPr>
          <a:xfrm>
            <a:off x="2903228" y="3425134"/>
            <a:ext cx="1137920" cy="760094"/>
          </a:xfrm>
          <a:custGeom>
            <a:rect b="b" l="l" r="r" t="t"/>
            <a:pathLst>
              <a:path extrusionOk="0" h="760094" w="1137920">
                <a:moveTo>
                  <a:pt x="0" y="0"/>
                </a:moveTo>
                <a:lnTo>
                  <a:pt x="1137297" y="0"/>
                </a:lnTo>
                <a:lnTo>
                  <a:pt x="1137297" y="759598"/>
                </a:lnTo>
                <a:lnTo>
                  <a:pt x="0" y="759598"/>
                </a:lnTo>
                <a:lnTo>
                  <a:pt x="0" y="0"/>
                </a:lnTo>
                <a:close/>
              </a:path>
            </a:pathLst>
          </a:custGeom>
          <a:solidFill>
            <a:srgbClr val="DD4F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2"/>
          <p:cNvSpPr txBox="1"/>
          <p:nvPr/>
        </p:nvSpPr>
        <p:spPr>
          <a:xfrm>
            <a:off x="3042467" y="3710957"/>
            <a:ext cx="859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Entra no google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5488622" y="3425134"/>
            <a:ext cx="1214754" cy="760094"/>
          </a:xfrm>
          <a:custGeom>
            <a:rect b="b" l="l" r="r" t="t"/>
            <a:pathLst>
              <a:path extrusionOk="0" h="760094" w="1214754">
                <a:moveTo>
                  <a:pt x="0" y="0"/>
                </a:moveTo>
                <a:lnTo>
                  <a:pt x="1214397" y="0"/>
                </a:lnTo>
                <a:lnTo>
                  <a:pt x="1214397" y="759598"/>
                </a:lnTo>
                <a:lnTo>
                  <a:pt x="0" y="759598"/>
                </a:lnTo>
                <a:lnTo>
                  <a:pt x="0" y="0"/>
                </a:lnTo>
                <a:close/>
              </a:path>
            </a:pathLst>
          </a:custGeom>
          <a:solidFill>
            <a:srgbClr val="DD4F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2"/>
          <p:cNvSpPr txBox="1"/>
          <p:nvPr/>
        </p:nvSpPr>
        <p:spPr>
          <a:xfrm>
            <a:off x="5628824" y="3634757"/>
            <a:ext cx="9348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890" lvl="0" marL="2095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Fica dividida por  qual  busca fazer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778995" y="3425134"/>
            <a:ext cx="1062989" cy="760094"/>
          </a:xfrm>
          <a:custGeom>
            <a:rect b="b" l="l" r="r" t="t"/>
            <a:pathLst>
              <a:path extrusionOk="0" h="760094" w="1062989">
                <a:moveTo>
                  <a:pt x="0" y="0"/>
                </a:moveTo>
                <a:lnTo>
                  <a:pt x="1062897" y="0"/>
                </a:lnTo>
                <a:lnTo>
                  <a:pt x="1062897" y="759598"/>
                </a:lnTo>
                <a:lnTo>
                  <a:pt x="0" y="759598"/>
                </a:lnTo>
                <a:lnTo>
                  <a:pt x="0" y="0"/>
                </a:lnTo>
                <a:close/>
              </a:path>
            </a:pathLst>
          </a:custGeom>
          <a:solidFill>
            <a:srgbClr val="DD4F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6848603" y="3634751"/>
            <a:ext cx="934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26034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Clica em  certificações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Google Shape;263;p12"/>
          <p:cNvSpPr/>
          <p:nvPr/>
        </p:nvSpPr>
        <p:spPr>
          <a:xfrm>
            <a:off x="7917843" y="3425134"/>
            <a:ext cx="875029" cy="760094"/>
          </a:xfrm>
          <a:custGeom>
            <a:rect b="b" l="l" r="r" t="t"/>
            <a:pathLst>
              <a:path extrusionOk="0" h="760094" w="875029">
                <a:moveTo>
                  <a:pt x="0" y="0"/>
                </a:moveTo>
                <a:lnTo>
                  <a:pt x="874498" y="0"/>
                </a:lnTo>
                <a:lnTo>
                  <a:pt x="874498" y="759598"/>
                </a:lnTo>
                <a:lnTo>
                  <a:pt x="0" y="759598"/>
                </a:lnTo>
                <a:lnTo>
                  <a:pt x="0" y="0"/>
                </a:lnTo>
                <a:close/>
              </a:path>
            </a:pathLst>
          </a:custGeom>
          <a:solidFill>
            <a:srgbClr val="DD4F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8052071" y="3634757"/>
            <a:ext cx="606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1587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Busca por  EAD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8868316" y="3425134"/>
            <a:ext cx="1214700" cy="748800"/>
          </a:xfrm>
          <a:prstGeom prst="rect">
            <a:avLst/>
          </a:prstGeom>
          <a:solidFill>
            <a:srgbClr val="DD4F79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03504" marR="0" rtl="0" algn="l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Escolhe  “Backend”</a:t>
            </a:r>
            <a:endParaRPr/>
          </a:p>
          <a:p>
            <a:pPr indent="0" lvl="0" marL="103504" marR="0" rtl="0" algn="l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5171672" y="2135286"/>
            <a:ext cx="1796400" cy="695700"/>
          </a:xfrm>
          <a:prstGeom prst="rect">
            <a:avLst/>
          </a:pr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5090" marR="20129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Não sabe como  ser promovido</a:t>
            </a:r>
            <a:endParaRPr/>
          </a:p>
          <a:p>
            <a:pPr indent="0" lvl="0" marL="85090" marR="2012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4314373" y="2431150"/>
            <a:ext cx="11379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rPr>
              <a:t>PROBLEMA</a:t>
            </a:r>
            <a:endParaRPr sz="900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7206730" y="2364473"/>
            <a:ext cx="10629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rPr>
              <a:t>CENÁRIO /  SITUAÇÃO</a:t>
            </a:r>
            <a:endParaRPr sz="900">
              <a:solidFill>
                <a:srgbClr val="7F7F7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8269625" y="2107472"/>
            <a:ext cx="1705500" cy="695700"/>
          </a:xfrm>
          <a:prstGeom prst="rect">
            <a:avLst/>
          </a:pr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5725" marR="1873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Quer  buscar qualificação</a:t>
            </a:r>
            <a:endParaRPr/>
          </a:p>
          <a:p>
            <a:pPr indent="0" lvl="0" marL="85725" marR="1873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1717129" y="2277103"/>
            <a:ext cx="29613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7925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Trebuchet MS"/>
              <a:buNone/>
            </a:pPr>
            <a:r>
              <a:rPr b="0" lang="pt-BR" sz="24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FABIANO GUSMÃO ANGUSTIADO</a:t>
            </a:r>
            <a:endParaRPr b="1" sz="24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12"/>
          <p:cNvSpPr/>
          <p:nvPr/>
        </p:nvSpPr>
        <p:spPr>
          <a:xfrm>
            <a:off x="4116350" y="3425134"/>
            <a:ext cx="1296670" cy="760094"/>
          </a:xfrm>
          <a:custGeom>
            <a:rect b="b" l="l" r="r" t="t"/>
            <a:pathLst>
              <a:path extrusionOk="0" h="760094" w="1296670">
                <a:moveTo>
                  <a:pt x="0" y="0"/>
                </a:moveTo>
                <a:lnTo>
                  <a:pt x="1296297" y="0"/>
                </a:lnTo>
                <a:lnTo>
                  <a:pt x="1296297" y="759598"/>
                </a:lnTo>
                <a:lnTo>
                  <a:pt x="0" y="759598"/>
                </a:lnTo>
                <a:lnTo>
                  <a:pt x="0" y="0"/>
                </a:lnTo>
                <a:close/>
              </a:path>
            </a:pathLst>
          </a:custGeom>
          <a:solidFill>
            <a:srgbClr val="DD4F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2"/>
          <p:cNvSpPr txBox="1"/>
          <p:nvPr/>
        </p:nvSpPr>
        <p:spPr>
          <a:xfrm>
            <a:off x="4261455" y="3634757"/>
            <a:ext cx="1006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00965" lvl="0" marL="113029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Vê muitas cursos disponíveis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12"/>
          <p:cNvSpPr/>
          <p:nvPr/>
        </p:nvSpPr>
        <p:spPr>
          <a:xfrm>
            <a:off x="10158439" y="3425134"/>
            <a:ext cx="212090" cy="767714"/>
          </a:xfrm>
          <a:custGeom>
            <a:rect b="b" l="l" r="r" t="t"/>
            <a:pathLst>
              <a:path extrusionOk="0" h="767714" w="212090">
                <a:moveTo>
                  <a:pt x="0" y="767398"/>
                </a:moveTo>
                <a:lnTo>
                  <a:pt x="0" y="0"/>
                </a:lnTo>
                <a:lnTo>
                  <a:pt x="211499" y="383699"/>
                </a:lnTo>
                <a:lnTo>
                  <a:pt x="0" y="767398"/>
                </a:lnTo>
                <a:close/>
              </a:path>
            </a:pathLst>
          </a:cu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2"/>
          <p:cNvSpPr/>
          <p:nvPr/>
        </p:nvSpPr>
        <p:spPr>
          <a:xfrm>
            <a:off x="10158439" y="4434532"/>
            <a:ext cx="212090" cy="767714"/>
          </a:xfrm>
          <a:custGeom>
            <a:rect b="b" l="l" r="r" t="t"/>
            <a:pathLst>
              <a:path extrusionOk="0" h="767714" w="212090">
                <a:moveTo>
                  <a:pt x="0" y="767398"/>
                </a:moveTo>
                <a:lnTo>
                  <a:pt x="0" y="0"/>
                </a:lnTo>
                <a:lnTo>
                  <a:pt x="211499" y="383699"/>
                </a:lnTo>
                <a:lnTo>
                  <a:pt x="0" y="767398"/>
                </a:lnTo>
                <a:close/>
              </a:path>
            </a:pathLst>
          </a:cu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2"/>
          <p:cNvSpPr txBox="1"/>
          <p:nvPr/>
        </p:nvSpPr>
        <p:spPr>
          <a:xfrm>
            <a:off x="8878965" y="5378355"/>
            <a:ext cx="1214700" cy="748800"/>
          </a:xfrm>
          <a:prstGeom prst="rect">
            <a:avLst/>
          </a:pr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0045" marR="0" rtl="0" algn="l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Animado</a:t>
            </a:r>
            <a:endParaRPr/>
          </a:p>
          <a:p>
            <a:pPr indent="0" lvl="0" marL="360045" marR="0" rtl="0" algn="l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6" name="Google Shape;276;p12"/>
          <p:cNvSpPr/>
          <p:nvPr/>
        </p:nvSpPr>
        <p:spPr>
          <a:xfrm>
            <a:off x="10158439" y="5374455"/>
            <a:ext cx="212090" cy="767714"/>
          </a:xfrm>
          <a:custGeom>
            <a:rect b="b" l="l" r="r" t="t"/>
            <a:pathLst>
              <a:path extrusionOk="0" h="767714" w="212090">
                <a:moveTo>
                  <a:pt x="0" y="767398"/>
                </a:moveTo>
                <a:lnTo>
                  <a:pt x="0" y="0"/>
                </a:lnTo>
                <a:lnTo>
                  <a:pt x="211499" y="383699"/>
                </a:lnTo>
                <a:lnTo>
                  <a:pt x="0" y="767398"/>
                </a:lnTo>
                <a:close/>
              </a:path>
            </a:pathLst>
          </a:cu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2"/>
          <p:cNvSpPr/>
          <p:nvPr/>
        </p:nvSpPr>
        <p:spPr>
          <a:xfrm>
            <a:off x="6778995" y="4445157"/>
            <a:ext cx="2013584" cy="760095"/>
          </a:xfrm>
          <a:custGeom>
            <a:rect b="b" l="l" r="r" t="t"/>
            <a:pathLst>
              <a:path extrusionOk="0" h="760095" w="2013584">
                <a:moveTo>
                  <a:pt x="0" y="0"/>
                </a:moveTo>
                <a:lnTo>
                  <a:pt x="2013296" y="0"/>
                </a:lnTo>
                <a:lnTo>
                  <a:pt x="2013296" y="759598"/>
                </a:lnTo>
                <a:lnTo>
                  <a:pt x="0" y="759598"/>
                </a:lnTo>
                <a:lnTo>
                  <a:pt x="0" y="0"/>
                </a:lnTo>
                <a:close/>
              </a:path>
            </a:pathLst>
          </a:cu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7073347" y="4698391"/>
            <a:ext cx="14250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Interessante, deve ajudar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8868316" y="4445157"/>
            <a:ext cx="1214700" cy="748800"/>
          </a:xfrm>
          <a:prstGeom prst="rect">
            <a:avLst/>
          </a:pr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1615" marR="0" rtl="0" algn="l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Gostei! Legal!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21615" marR="0" rtl="0" algn="l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p12"/>
          <p:cNvSpPr/>
          <p:nvPr/>
        </p:nvSpPr>
        <p:spPr>
          <a:xfrm>
            <a:off x="4116350" y="4445157"/>
            <a:ext cx="2586990" cy="760095"/>
          </a:xfrm>
          <a:custGeom>
            <a:rect b="b" l="l" r="r" t="t"/>
            <a:pathLst>
              <a:path extrusionOk="0" h="760095" w="2586990">
                <a:moveTo>
                  <a:pt x="0" y="0"/>
                </a:moveTo>
                <a:lnTo>
                  <a:pt x="2586594" y="0"/>
                </a:lnTo>
                <a:lnTo>
                  <a:pt x="2586594" y="759598"/>
                </a:lnTo>
                <a:lnTo>
                  <a:pt x="0" y="759598"/>
                </a:lnTo>
                <a:lnTo>
                  <a:pt x="0" y="0"/>
                </a:lnTo>
                <a:close/>
              </a:path>
            </a:pathLst>
          </a:cu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2"/>
          <p:cNvSpPr txBox="1"/>
          <p:nvPr/>
        </p:nvSpPr>
        <p:spPr>
          <a:xfrm>
            <a:off x="4903750" y="4730972"/>
            <a:ext cx="1296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QUANTA COISA!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2" name="Google Shape;282;p12"/>
          <p:cNvSpPr/>
          <p:nvPr/>
        </p:nvSpPr>
        <p:spPr>
          <a:xfrm>
            <a:off x="2903228" y="4445157"/>
            <a:ext cx="1137920" cy="760095"/>
          </a:xfrm>
          <a:custGeom>
            <a:rect b="b" l="l" r="r" t="t"/>
            <a:pathLst>
              <a:path extrusionOk="0" h="760095" w="1137920">
                <a:moveTo>
                  <a:pt x="0" y="0"/>
                </a:moveTo>
                <a:lnTo>
                  <a:pt x="1137297" y="0"/>
                </a:lnTo>
                <a:lnTo>
                  <a:pt x="1137297" y="759598"/>
                </a:lnTo>
                <a:lnTo>
                  <a:pt x="0" y="759598"/>
                </a:lnTo>
                <a:lnTo>
                  <a:pt x="0" y="0"/>
                </a:lnTo>
                <a:close/>
              </a:path>
            </a:pathLst>
          </a:cu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2"/>
          <p:cNvSpPr txBox="1"/>
          <p:nvPr/>
        </p:nvSpPr>
        <p:spPr>
          <a:xfrm>
            <a:off x="3097937" y="4616050"/>
            <a:ext cx="7485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17475" lvl="0" marL="129539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Deixa eu ver  as vagas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2903228" y="5378355"/>
            <a:ext cx="1137920" cy="760095"/>
          </a:xfrm>
          <a:custGeom>
            <a:rect b="b" l="l" r="r" t="t"/>
            <a:pathLst>
              <a:path extrusionOk="0" h="760095" w="1137920">
                <a:moveTo>
                  <a:pt x="0" y="0"/>
                </a:moveTo>
                <a:lnTo>
                  <a:pt x="1137297" y="0"/>
                </a:lnTo>
                <a:lnTo>
                  <a:pt x="1137297" y="759598"/>
                </a:lnTo>
                <a:lnTo>
                  <a:pt x="0" y="759598"/>
                </a:lnTo>
                <a:lnTo>
                  <a:pt x="0" y="0"/>
                </a:lnTo>
                <a:close/>
              </a:path>
            </a:pathLst>
          </a:cu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2"/>
          <p:cNvSpPr txBox="1"/>
          <p:nvPr/>
        </p:nvSpPr>
        <p:spPr>
          <a:xfrm>
            <a:off x="3049975" y="5664175"/>
            <a:ext cx="748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Angustiado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6" name="Google Shape;286;p12"/>
          <p:cNvSpPr/>
          <p:nvPr/>
        </p:nvSpPr>
        <p:spPr>
          <a:xfrm>
            <a:off x="6778995" y="5378355"/>
            <a:ext cx="2013584" cy="760095"/>
          </a:xfrm>
          <a:custGeom>
            <a:rect b="b" l="l" r="r" t="t"/>
            <a:pathLst>
              <a:path extrusionOk="0" h="760095" w="2013584">
                <a:moveTo>
                  <a:pt x="0" y="0"/>
                </a:moveTo>
                <a:lnTo>
                  <a:pt x="2013296" y="0"/>
                </a:lnTo>
                <a:lnTo>
                  <a:pt x="2013296" y="759598"/>
                </a:lnTo>
                <a:lnTo>
                  <a:pt x="0" y="759598"/>
                </a:lnTo>
                <a:lnTo>
                  <a:pt x="0" y="0"/>
                </a:lnTo>
                <a:close/>
              </a:path>
            </a:pathLst>
          </a:cu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2"/>
          <p:cNvSpPr txBox="1"/>
          <p:nvPr/>
        </p:nvSpPr>
        <p:spPr>
          <a:xfrm>
            <a:off x="7422498" y="5664173"/>
            <a:ext cx="10887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Esperançoso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Google Shape;288;p12"/>
          <p:cNvSpPr/>
          <p:nvPr/>
        </p:nvSpPr>
        <p:spPr>
          <a:xfrm>
            <a:off x="4116350" y="5378355"/>
            <a:ext cx="2586990" cy="760095"/>
          </a:xfrm>
          <a:custGeom>
            <a:rect b="b" l="l" r="r" t="t"/>
            <a:pathLst>
              <a:path extrusionOk="0" h="760095" w="2586990">
                <a:moveTo>
                  <a:pt x="0" y="0"/>
                </a:moveTo>
                <a:lnTo>
                  <a:pt x="2586594" y="0"/>
                </a:lnTo>
                <a:lnTo>
                  <a:pt x="2586594" y="759598"/>
                </a:lnTo>
                <a:lnTo>
                  <a:pt x="0" y="759598"/>
                </a:lnTo>
                <a:lnTo>
                  <a:pt x="0" y="0"/>
                </a:lnTo>
                <a:close/>
              </a:path>
            </a:pathLst>
          </a:custGeom>
          <a:solidFill>
            <a:srgbClr val="31A1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2"/>
          <p:cNvSpPr txBox="1"/>
          <p:nvPr/>
        </p:nvSpPr>
        <p:spPr>
          <a:xfrm>
            <a:off x="5166483" y="5664175"/>
            <a:ext cx="93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Confuso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1975ff844_1_60"/>
          <p:cNvSpPr txBox="1"/>
          <p:nvPr>
            <p:ph type="title"/>
          </p:nvPr>
        </p:nvSpPr>
        <p:spPr>
          <a:xfrm>
            <a:off x="838200" y="365125"/>
            <a:ext cx="7056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g71975ff844_1_60"/>
          <p:cNvPicPr preferRelativeResize="0"/>
          <p:nvPr/>
        </p:nvPicPr>
        <p:blipFill rotWithShape="1">
          <a:blip r:embed="rId3">
            <a:alphaModFix/>
          </a:blip>
          <a:srcRect b="0" l="0" r="0" t="10185"/>
          <a:stretch/>
        </p:blipFill>
        <p:spPr>
          <a:xfrm>
            <a:off x="0" y="85725"/>
            <a:ext cx="12330120" cy="69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1975ff844_1_6"/>
          <p:cNvSpPr txBox="1"/>
          <p:nvPr/>
        </p:nvSpPr>
        <p:spPr>
          <a:xfrm>
            <a:off x="771525" y="1042975"/>
            <a:ext cx="10143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DD4F79"/>
                </a:solidFill>
                <a:latin typeface="Arial Black"/>
                <a:ea typeface="Arial Black"/>
                <a:cs typeface="Arial Black"/>
                <a:sym typeface="Arial Black"/>
              </a:rPr>
              <a:t>UX</a:t>
            </a:r>
            <a:endParaRPr sz="6000">
              <a:solidFill>
                <a:srgbClr val="DD4F7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" name="Google Shape;103;g71975ff844_1_6"/>
          <p:cNvSpPr txBox="1"/>
          <p:nvPr/>
        </p:nvSpPr>
        <p:spPr>
          <a:xfrm>
            <a:off x="2344275" y="1185875"/>
            <a:ext cx="65700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DD4F79"/>
                </a:solidFill>
                <a:latin typeface="Arial Black"/>
                <a:ea typeface="Arial Black"/>
                <a:cs typeface="Arial Black"/>
                <a:sym typeface="Arial Black"/>
              </a:rPr>
              <a:t>Experiência de quem usa</a:t>
            </a:r>
            <a:endParaRPr sz="3600">
              <a:solidFill>
                <a:srgbClr val="DD4F7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4" name="Google Shape;104;g71975ff844_1_6"/>
          <p:cNvSpPr txBox="1"/>
          <p:nvPr/>
        </p:nvSpPr>
        <p:spPr>
          <a:xfrm>
            <a:off x="771525" y="482600"/>
            <a:ext cx="971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A195"/>
                </a:solidFill>
                <a:latin typeface="Calibri"/>
                <a:ea typeface="Calibri"/>
                <a:cs typeface="Calibri"/>
                <a:sym typeface="Calibri"/>
              </a:rPr>
              <a:t>Você já deixou de usar  algo porque era ruim de usar?</a:t>
            </a:r>
            <a:endParaRPr b="1" sz="3200">
              <a:solidFill>
                <a:srgbClr val="31A19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g71975ff844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950" y="2784250"/>
            <a:ext cx="8390501" cy="398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71975ff844_1_6"/>
          <p:cNvSpPr txBox="1"/>
          <p:nvPr/>
        </p:nvSpPr>
        <p:spPr>
          <a:xfrm>
            <a:off x="2344275" y="2020775"/>
            <a:ext cx="81429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DD4F79"/>
                </a:solidFill>
                <a:latin typeface="Arial Black"/>
                <a:ea typeface="Arial Black"/>
                <a:cs typeface="Arial Black"/>
                <a:sym typeface="Arial Black"/>
              </a:rPr>
              <a:t>Design centrado no usuário</a:t>
            </a:r>
            <a:endParaRPr sz="3600">
              <a:solidFill>
                <a:srgbClr val="DD4F7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07" name="Google Shape;107;g71975ff844_1_6"/>
          <p:cNvCxnSpPr/>
          <p:nvPr/>
        </p:nvCxnSpPr>
        <p:spPr>
          <a:xfrm flipH="1" rot="10800000">
            <a:off x="1633425" y="1603375"/>
            <a:ext cx="558600" cy="4785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g71975ff844_1_6"/>
          <p:cNvCxnSpPr/>
          <p:nvPr/>
        </p:nvCxnSpPr>
        <p:spPr>
          <a:xfrm>
            <a:off x="1633425" y="2081875"/>
            <a:ext cx="558600" cy="3564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g71975ff844_1_6"/>
          <p:cNvSpPr/>
          <p:nvPr/>
        </p:nvSpPr>
        <p:spPr>
          <a:xfrm>
            <a:off x="10029825" y="2500325"/>
            <a:ext cx="1947350" cy="2343150"/>
          </a:xfrm>
          <a:custGeom>
            <a:rect b="b" l="l" r="r" t="t"/>
            <a:pathLst>
              <a:path extrusionOk="0" h="93726" w="77894">
                <a:moveTo>
                  <a:pt x="41148" y="93726"/>
                </a:moveTo>
                <a:cubicBezTo>
                  <a:pt x="46292" y="91821"/>
                  <a:pt x="66008" y="90678"/>
                  <a:pt x="72009" y="82296"/>
                </a:cubicBezTo>
                <a:cubicBezTo>
                  <a:pt x="78010" y="73914"/>
                  <a:pt x="78677" y="54578"/>
                  <a:pt x="77153" y="43434"/>
                </a:cubicBezTo>
                <a:cubicBezTo>
                  <a:pt x="75629" y="32290"/>
                  <a:pt x="70866" y="22288"/>
                  <a:pt x="62865" y="15430"/>
                </a:cubicBezTo>
                <a:cubicBezTo>
                  <a:pt x="54864" y="8572"/>
                  <a:pt x="39625" y="4858"/>
                  <a:pt x="29147" y="2286"/>
                </a:cubicBezTo>
                <a:cubicBezTo>
                  <a:pt x="18670" y="-286"/>
                  <a:pt x="4858" y="381"/>
                  <a:pt x="0" y="0"/>
                </a:cubicBezTo>
              </a:path>
            </a:pathLst>
          </a:cu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0" name="Google Shape;110;g71975ff844_1_6"/>
          <p:cNvCxnSpPr/>
          <p:nvPr/>
        </p:nvCxnSpPr>
        <p:spPr>
          <a:xfrm flipH="1">
            <a:off x="9558425" y="2500325"/>
            <a:ext cx="485700" cy="144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>
            <p:ph type="title"/>
          </p:nvPr>
        </p:nvSpPr>
        <p:spPr>
          <a:xfrm>
            <a:off x="838200" y="365125"/>
            <a:ext cx="70561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4EE2"/>
              </a:buClr>
              <a:buSzPts val="4800"/>
              <a:buFont typeface="Calibri"/>
              <a:buNone/>
            </a:pPr>
            <a:r>
              <a:rPr lang="pt-BR"/>
              <a:t>Introdução à UX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833882" y="1578857"/>
            <a:ext cx="693420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 que é UX?</a:t>
            </a:r>
            <a:endParaRPr/>
          </a:p>
          <a:p>
            <a:pPr indent="0" lvl="1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User Experience</a:t>
            </a:r>
            <a:r>
              <a:rPr b="0" i="0" lang="pt-BR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, que significa </a:t>
            </a:r>
            <a:r>
              <a:rPr b="1" i="0" lang="pt-BR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Experiência do Usuário</a:t>
            </a:r>
            <a:r>
              <a:rPr b="0" i="0" lang="pt-BR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 É tudo que envolve o modo como qualquer usuário interage com o mundo ao seu redor. O que um usuário sente ao </a:t>
            </a:r>
            <a:r>
              <a:rPr b="1" i="0" lang="pt-BR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utilizar um produto, sistema ou serviço</a:t>
            </a:r>
            <a:endParaRPr b="0" i="0" sz="1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Termo popularizado por  Dom Norma  na Apple nos anos 90. 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6096000" y="3654866"/>
            <a:ext cx="547116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Por que melhorar a experiência do usuário?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pt-BR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Para que aconteça uma experiência </a:t>
            </a:r>
            <a:r>
              <a:rPr b="1" lang="pt-BR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positiva.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998984" y="4684434"/>
            <a:ext cx="6906258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Vantagens do UX Design</a:t>
            </a:r>
            <a:endParaRPr/>
          </a:p>
          <a:p>
            <a:pPr indent="0" lvl="1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Quanto </a:t>
            </a:r>
            <a:r>
              <a:rPr b="1" i="0" lang="pt-BR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melhor for a experiência </a:t>
            </a:r>
            <a:r>
              <a:rPr b="0" i="0" lang="pt-BR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do usuário desde o primeiro contato, incluindo as emoções desses momentos, </a:t>
            </a:r>
            <a:r>
              <a:rPr b="1" i="0" lang="pt-BR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maior deve ser a satisfação </a:t>
            </a:r>
            <a:r>
              <a:rPr b="0" i="0" lang="pt-BR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do cliente e mais provável será sua </a:t>
            </a:r>
            <a:r>
              <a:rPr b="1" i="0" lang="pt-BR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fidelização.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71975ff844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414100"/>
            <a:ext cx="8401051" cy="55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838200" y="365125"/>
            <a:ext cx="70561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4EE2"/>
              </a:buClr>
              <a:buSzPts val="4800"/>
              <a:buFont typeface="Calibri"/>
              <a:buNone/>
            </a:pPr>
            <a:r>
              <a:rPr lang="pt-BR"/>
              <a:t>UX  x  UI</a:t>
            </a:r>
            <a:endParaRPr/>
          </a:p>
        </p:txBody>
      </p:sp>
      <p:pic>
        <p:nvPicPr>
          <p:cNvPr descr="Resultado de imagem para ui e ux"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76200"/>
            <a:ext cx="6381750" cy="4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5057775" y="4724400"/>
            <a:ext cx="2836500" cy="1700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UI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Como o usuário interage com o produto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PARTE FÍSICA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9001125" y="4724400"/>
            <a:ext cx="2724000" cy="1700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UX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Qual é o sentimento que o usuário leva dessa interação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PARTE EMOCIONAL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738" y="5212262"/>
            <a:ext cx="923925" cy="7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7229450" y="163525"/>
            <a:ext cx="1595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4EE2"/>
              </a:buClr>
              <a:buSzPts val="4800"/>
              <a:buFont typeface="Calibri"/>
              <a:buNone/>
            </a:pPr>
            <a:r>
              <a:rPr lang="pt-BR"/>
              <a:t>UX</a:t>
            </a:r>
            <a:endParaRPr/>
          </a:p>
        </p:txBody>
      </p:sp>
      <p:sp>
        <p:nvSpPr>
          <p:cNvPr id="139" name="Google Shape;139;p6"/>
          <p:cNvSpPr txBox="1"/>
          <p:nvPr/>
        </p:nvSpPr>
        <p:spPr>
          <a:xfrm>
            <a:off x="1785925" y="352050"/>
            <a:ext cx="1147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UI</a:t>
            </a:r>
            <a:endParaRPr/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32844" r="28870" t="0"/>
          <a:stretch/>
        </p:blipFill>
        <p:spPr>
          <a:xfrm>
            <a:off x="1785925" y="1690825"/>
            <a:ext cx="8715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18656" r="17298" t="0"/>
          <a:stretch/>
        </p:blipFill>
        <p:spPr>
          <a:xfrm>
            <a:off x="1500200" y="4115800"/>
            <a:ext cx="1357299" cy="21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5">
            <a:alphaModFix/>
          </a:blip>
          <a:srcRect b="0" l="0" r="0" t="14507"/>
          <a:stretch/>
        </p:blipFill>
        <p:spPr>
          <a:xfrm>
            <a:off x="7143750" y="2528900"/>
            <a:ext cx="3186125" cy="1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3">
            <a:alphaModFix/>
          </a:blip>
          <a:srcRect b="0" l="32844" r="28870" t="8483"/>
          <a:stretch/>
        </p:blipFill>
        <p:spPr>
          <a:xfrm rot="7196630">
            <a:off x="7447063" y="689727"/>
            <a:ext cx="871551" cy="208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4">
            <a:alphaModFix/>
          </a:blip>
          <a:srcRect b="10746" l="18656" r="17298" t="0"/>
          <a:stretch/>
        </p:blipFill>
        <p:spPr>
          <a:xfrm>
            <a:off x="6505575" y="3586300"/>
            <a:ext cx="1357299" cy="18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2725" y="5930331"/>
            <a:ext cx="871550" cy="60621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/>
          <p:nvPr/>
        </p:nvSpPr>
        <p:spPr>
          <a:xfrm>
            <a:off x="6829325" y="5477825"/>
            <a:ext cx="709800" cy="48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7a8e0fb76_0_13"/>
          <p:cNvSpPr txBox="1"/>
          <p:nvPr>
            <p:ph type="title"/>
          </p:nvPr>
        </p:nvSpPr>
        <p:spPr>
          <a:xfrm>
            <a:off x="1138067" y="325500"/>
            <a:ext cx="10028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4660"/>
                </a:solidFill>
                <a:latin typeface="Roboto"/>
                <a:ea typeface="Roboto"/>
                <a:cs typeface="Roboto"/>
                <a:sym typeface="Roboto"/>
              </a:rPr>
              <a:t>Elementos de UX</a:t>
            </a:r>
            <a:endParaRPr b="1">
              <a:solidFill>
                <a:srgbClr val="0046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" name="Google Shape;152;g87a8e0fb76_0_13"/>
          <p:cNvCxnSpPr/>
          <p:nvPr/>
        </p:nvCxnSpPr>
        <p:spPr>
          <a:xfrm>
            <a:off x="1288400" y="2269222"/>
            <a:ext cx="0" cy="403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g87a8e0fb76_0_13"/>
          <p:cNvCxnSpPr/>
          <p:nvPr/>
        </p:nvCxnSpPr>
        <p:spPr>
          <a:xfrm>
            <a:off x="2625819" y="1409933"/>
            <a:ext cx="0" cy="403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" name="Google Shape;154;g87a8e0fb76_0_13"/>
          <p:cNvGrpSpPr/>
          <p:nvPr/>
        </p:nvGrpSpPr>
        <p:grpSpPr>
          <a:xfrm>
            <a:off x="1288363" y="4447523"/>
            <a:ext cx="4626720" cy="846377"/>
            <a:chOff x="1423500" y="3469900"/>
            <a:chExt cx="3094175" cy="566025"/>
          </a:xfrm>
        </p:grpSpPr>
        <p:sp>
          <p:nvSpPr>
            <p:cNvPr id="155" name="Google Shape;155;g87a8e0fb76_0_13"/>
            <p:cNvSpPr/>
            <p:nvPr/>
          </p:nvSpPr>
          <p:spPr>
            <a:xfrm>
              <a:off x="1423500" y="3469900"/>
              <a:ext cx="3094175" cy="566025"/>
            </a:xfrm>
            <a:custGeom>
              <a:rect b="b" l="l" r="r" t="t"/>
              <a:pathLst>
                <a:path extrusionOk="0" h="22641" w="123767">
                  <a:moveTo>
                    <a:pt x="0" y="22641"/>
                  </a:moveTo>
                  <a:lnTo>
                    <a:pt x="84551" y="22641"/>
                  </a:lnTo>
                  <a:lnTo>
                    <a:pt x="123767" y="0"/>
                  </a:lnTo>
                  <a:lnTo>
                    <a:pt x="3583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56" name="Google Shape;156;g87a8e0fb76_0_13"/>
            <p:cNvPicPr preferRelativeResize="0"/>
            <p:nvPr/>
          </p:nvPicPr>
          <p:blipFill>
            <a:blip r:embed="rId3">
              <a:alphaModFix amt="54000"/>
            </a:blip>
            <a:stretch>
              <a:fillRect/>
            </a:stretch>
          </p:blipFill>
          <p:spPr>
            <a:xfrm>
              <a:off x="2723062" y="3546103"/>
              <a:ext cx="404774" cy="4047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" name="Google Shape;157;g87a8e0fb76_0_13"/>
          <p:cNvGrpSpPr/>
          <p:nvPr/>
        </p:nvGrpSpPr>
        <p:grpSpPr>
          <a:xfrm>
            <a:off x="1288363" y="3434981"/>
            <a:ext cx="4626720" cy="846377"/>
            <a:chOff x="1423500" y="2792750"/>
            <a:chExt cx="3094175" cy="566025"/>
          </a:xfrm>
        </p:grpSpPr>
        <p:sp>
          <p:nvSpPr>
            <p:cNvPr id="158" name="Google Shape;158;g87a8e0fb76_0_13"/>
            <p:cNvSpPr/>
            <p:nvPr/>
          </p:nvSpPr>
          <p:spPr>
            <a:xfrm>
              <a:off x="1423500" y="2792750"/>
              <a:ext cx="3094175" cy="566025"/>
            </a:xfrm>
            <a:custGeom>
              <a:rect b="b" l="l" r="r" t="t"/>
              <a:pathLst>
                <a:path extrusionOk="0" h="22641" w="123767">
                  <a:moveTo>
                    <a:pt x="0" y="22641"/>
                  </a:moveTo>
                  <a:lnTo>
                    <a:pt x="84551" y="22641"/>
                  </a:lnTo>
                  <a:lnTo>
                    <a:pt x="123767" y="0"/>
                  </a:lnTo>
                  <a:lnTo>
                    <a:pt x="3583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59" name="Google Shape;159;g87a8e0fb76_0_13"/>
            <p:cNvPicPr preferRelativeResize="0"/>
            <p:nvPr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2723063" y="2873375"/>
              <a:ext cx="404774" cy="40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g87a8e0fb76_0_13"/>
          <p:cNvGrpSpPr/>
          <p:nvPr/>
        </p:nvGrpSpPr>
        <p:grpSpPr>
          <a:xfrm>
            <a:off x="1288363" y="5460066"/>
            <a:ext cx="4626720" cy="846377"/>
            <a:chOff x="1423500" y="4147050"/>
            <a:chExt cx="3094175" cy="566025"/>
          </a:xfrm>
        </p:grpSpPr>
        <p:sp>
          <p:nvSpPr>
            <p:cNvPr id="161" name="Google Shape;161;g87a8e0fb76_0_13"/>
            <p:cNvSpPr/>
            <p:nvPr/>
          </p:nvSpPr>
          <p:spPr>
            <a:xfrm>
              <a:off x="1423500" y="4147050"/>
              <a:ext cx="3094175" cy="566025"/>
            </a:xfrm>
            <a:custGeom>
              <a:rect b="b" l="l" r="r" t="t"/>
              <a:pathLst>
                <a:path extrusionOk="0" h="22641" w="123767">
                  <a:moveTo>
                    <a:pt x="0" y="22641"/>
                  </a:moveTo>
                  <a:lnTo>
                    <a:pt x="84551" y="22641"/>
                  </a:lnTo>
                  <a:lnTo>
                    <a:pt x="123767" y="0"/>
                  </a:lnTo>
                  <a:lnTo>
                    <a:pt x="3583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62" name="Google Shape;162;g87a8e0fb76_0_13"/>
            <p:cNvPicPr preferRelativeResize="0"/>
            <p:nvPr/>
          </p:nvPicPr>
          <p:blipFill>
            <a:blip r:embed="rId5">
              <a:alphaModFix amt="69000"/>
            </a:blip>
            <a:stretch>
              <a:fillRect/>
            </a:stretch>
          </p:blipFill>
          <p:spPr>
            <a:xfrm>
              <a:off x="2723050" y="4223250"/>
              <a:ext cx="404774" cy="40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g87a8e0fb76_0_13"/>
          <p:cNvGrpSpPr/>
          <p:nvPr/>
        </p:nvGrpSpPr>
        <p:grpSpPr>
          <a:xfrm>
            <a:off x="1288363" y="1409896"/>
            <a:ext cx="4626720" cy="846377"/>
            <a:chOff x="1423500" y="1438450"/>
            <a:chExt cx="3094175" cy="566025"/>
          </a:xfrm>
        </p:grpSpPr>
        <p:sp>
          <p:nvSpPr>
            <p:cNvPr id="164" name="Google Shape;164;g87a8e0fb76_0_13"/>
            <p:cNvSpPr/>
            <p:nvPr/>
          </p:nvSpPr>
          <p:spPr>
            <a:xfrm>
              <a:off x="1423500" y="1438450"/>
              <a:ext cx="3094175" cy="566025"/>
            </a:xfrm>
            <a:custGeom>
              <a:rect b="b" l="l" r="r" t="t"/>
              <a:pathLst>
                <a:path extrusionOk="0" h="22641" w="123767">
                  <a:moveTo>
                    <a:pt x="0" y="22641"/>
                  </a:moveTo>
                  <a:lnTo>
                    <a:pt x="84551" y="22641"/>
                  </a:lnTo>
                  <a:lnTo>
                    <a:pt x="123767" y="0"/>
                  </a:lnTo>
                  <a:lnTo>
                    <a:pt x="3583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65" name="Google Shape;165;g87a8e0fb76_0_13"/>
            <p:cNvPicPr preferRelativeResize="0"/>
            <p:nvPr/>
          </p:nvPicPr>
          <p:blipFill>
            <a:blip r:embed="rId6">
              <a:alphaModFix amt="54000"/>
            </a:blip>
            <a:stretch>
              <a:fillRect/>
            </a:stretch>
          </p:blipFill>
          <p:spPr>
            <a:xfrm>
              <a:off x="2679638" y="1512824"/>
              <a:ext cx="491625" cy="49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g87a8e0fb76_0_13"/>
          <p:cNvGrpSpPr/>
          <p:nvPr/>
        </p:nvGrpSpPr>
        <p:grpSpPr>
          <a:xfrm>
            <a:off x="1288363" y="2422421"/>
            <a:ext cx="4626720" cy="846377"/>
            <a:chOff x="1423500" y="2059763"/>
            <a:chExt cx="3094175" cy="566025"/>
          </a:xfrm>
        </p:grpSpPr>
        <p:sp>
          <p:nvSpPr>
            <p:cNvPr id="167" name="Google Shape;167;g87a8e0fb76_0_13"/>
            <p:cNvSpPr/>
            <p:nvPr/>
          </p:nvSpPr>
          <p:spPr>
            <a:xfrm>
              <a:off x="1423500" y="2059763"/>
              <a:ext cx="3094175" cy="566025"/>
            </a:xfrm>
            <a:custGeom>
              <a:rect b="b" l="l" r="r" t="t"/>
              <a:pathLst>
                <a:path extrusionOk="0" h="22641" w="123767">
                  <a:moveTo>
                    <a:pt x="0" y="22641"/>
                  </a:moveTo>
                  <a:lnTo>
                    <a:pt x="84551" y="22641"/>
                  </a:lnTo>
                  <a:lnTo>
                    <a:pt x="123767" y="0"/>
                  </a:lnTo>
                  <a:lnTo>
                    <a:pt x="35833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68" name="Google Shape;168;g87a8e0fb76_0_13"/>
            <p:cNvPicPr preferRelativeResize="0"/>
            <p:nvPr/>
          </p:nvPicPr>
          <p:blipFill>
            <a:blip r:embed="rId7">
              <a:alphaModFix amt="54000"/>
            </a:blip>
            <a:stretch>
              <a:fillRect/>
            </a:stretch>
          </p:blipFill>
          <p:spPr>
            <a:xfrm>
              <a:off x="2723063" y="2120025"/>
              <a:ext cx="404774" cy="40477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9" name="Google Shape;169;g87a8e0fb76_0_13"/>
          <p:cNvCxnSpPr/>
          <p:nvPr/>
        </p:nvCxnSpPr>
        <p:spPr>
          <a:xfrm>
            <a:off x="5915200" y="1409933"/>
            <a:ext cx="0" cy="403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g87a8e0fb76_0_13"/>
          <p:cNvCxnSpPr/>
          <p:nvPr/>
        </p:nvCxnSpPr>
        <p:spPr>
          <a:xfrm>
            <a:off x="4450229" y="2269222"/>
            <a:ext cx="0" cy="403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g87a8e0fb76_0_13"/>
          <p:cNvSpPr txBox="1"/>
          <p:nvPr/>
        </p:nvSpPr>
        <p:spPr>
          <a:xfrm>
            <a:off x="6776767" y="5382700"/>
            <a:ext cx="43899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A64D79"/>
                </a:solidFill>
              </a:rPr>
              <a:t>Plano de Estratégia</a:t>
            </a:r>
            <a:endParaRPr b="1" sz="19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do negócio, Objetivos do usuário.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 que? Para quê? Para quem?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72" name="Google Shape;172;g87a8e0fb76_0_13"/>
          <p:cNvSpPr txBox="1"/>
          <p:nvPr/>
        </p:nvSpPr>
        <p:spPr>
          <a:xfrm>
            <a:off x="6776767" y="4346233"/>
            <a:ext cx="4626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A64D79"/>
                </a:solidFill>
              </a:rPr>
              <a:t>Plano de Escopo</a:t>
            </a:r>
            <a:endParaRPr b="1" sz="19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Especificações funcionais e Requisitos de conteúdo.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Materializar o plano anterior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87a8e0fb76_0_13"/>
          <p:cNvSpPr txBox="1"/>
          <p:nvPr/>
        </p:nvSpPr>
        <p:spPr>
          <a:xfrm>
            <a:off x="6776767" y="3309767"/>
            <a:ext cx="4626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A64D79"/>
                </a:solidFill>
              </a:rPr>
              <a:t>Plano de Estrutura</a:t>
            </a:r>
            <a:endParaRPr b="1" sz="19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Arquitetura da Informação, Design de Interação.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Mapa de site, Wireframe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87a8e0fb76_0_13"/>
          <p:cNvSpPr txBox="1"/>
          <p:nvPr/>
        </p:nvSpPr>
        <p:spPr>
          <a:xfrm>
            <a:off x="6776767" y="2273300"/>
            <a:ext cx="46269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A64D79"/>
                </a:solidFill>
              </a:rPr>
              <a:t>Plano de Esqueleto</a:t>
            </a:r>
            <a:endParaRPr b="1" sz="19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Design de Navegação, Interface.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Wireframe, Protótipo de Alta Fidelidade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87a8e0fb76_0_13"/>
          <p:cNvSpPr txBox="1"/>
          <p:nvPr/>
        </p:nvSpPr>
        <p:spPr>
          <a:xfrm>
            <a:off x="6776767" y="1236833"/>
            <a:ext cx="46269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A64D79"/>
                </a:solidFill>
              </a:rPr>
              <a:t>Plano de Superfície</a:t>
            </a:r>
            <a:endParaRPr b="1" sz="19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Visual Design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Protótipos, Produto Final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ux objetivo do negocio objetivo do usuario png" id="180" name="Google Shape;180;p3"/>
          <p:cNvPicPr preferRelativeResize="0"/>
          <p:nvPr/>
        </p:nvPicPr>
        <p:blipFill rotWithShape="1">
          <a:blip r:embed="rId3">
            <a:alphaModFix/>
          </a:blip>
          <a:srcRect b="0" l="0" r="0" t="8016"/>
          <a:stretch/>
        </p:blipFill>
        <p:spPr>
          <a:xfrm>
            <a:off x="3901440" y="2743200"/>
            <a:ext cx="5041583" cy="355104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>
            <p:ph type="title"/>
          </p:nvPr>
        </p:nvSpPr>
        <p:spPr>
          <a:xfrm>
            <a:off x="775350" y="158650"/>
            <a:ext cx="7056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4EE2"/>
              </a:buClr>
              <a:buSzPts val="4800"/>
              <a:buFont typeface="Calibri"/>
              <a:buNone/>
            </a:pPr>
            <a:r>
              <a:rPr lang="pt-BR"/>
              <a:t>UX</a:t>
            </a: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8808720" y="3057875"/>
            <a:ext cx="326136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O objetivo do empresário é lucratividade.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385623"/>
                </a:solidFill>
                <a:latin typeface="Arial Black"/>
                <a:ea typeface="Arial Black"/>
                <a:cs typeface="Arial Black"/>
                <a:sym typeface="Arial Black"/>
              </a:rPr>
              <a:t>X</a:t>
            </a: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8808720" y="4072724"/>
            <a:ext cx="326136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O objetivo do produto está na camada de estratégia.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Para que o produto existe?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Diminua a quantidade de promessas. Defina métricas de sucesso para saber se está cumprindo o objetivo.</a:t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601010" y="1057084"/>
            <a:ext cx="4450080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Quem é o usuário? Entreviste, observe, estude seu usuário em campo.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Usuário diferentes com os mesmos objetivos.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Escute o usuário depois tome notas. Objetivos em comum, objetivos secundários, objetivos diferentes.</a:t>
            </a: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152859" y="3873207"/>
            <a:ext cx="40995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Descobrindo o objetivo do usuário...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Passo 1: Saia de casa/escritório/empresa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Passo 2: Converse com o usuário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Passo 3: Organize os dados coletados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/>
          <p:nvPr/>
        </p:nvSpPr>
        <p:spPr>
          <a:xfrm>
            <a:off x="822960" y="1623706"/>
            <a:ext cx="679704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Projetar uma espaço para que a experiência possa acontecer.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Projetar para experiência de alguém, não projetar a experiência de alguém.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Design (projeto) centrado no usuário. O que o usuário quer, precisa, espera...</a:t>
            </a:r>
            <a:endParaRPr/>
          </a:p>
        </p:txBody>
      </p:sp>
      <p:pic>
        <p:nvPicPr>
          <p:cNvPr descr="Resultado de imagem para IMPORTANTE PNG" id="191" name="Google Shape;1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7113" y="3855720"/>
            <a:ext cx="3779917" cy="269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2019-07-18T17:13:22Z</dcterms:created>
  <dc:creator>Priscila Henrique Medeiro dos Santos G</dc:creator>
</cp:coreProperties>
</file>